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8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6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1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6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5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0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6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2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7679-573F-4A32-B902-498A195FD011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58282-B0D1-4BC1-A2A0-D10E6F89C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RCM: what do you (and others) think your unit is worth?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Joe Glover</a:t>
            </a:r>
          </a:p>
          <a:p>
            <a:r>
              <a:rPr lang="en-US" dirty="0"/>
              <a:t>Institute for Academic Leadership</a:t>
            </a:r>
          </a:p>
          <a:p>
            <a:r>
              <a:rPr lang="en-US" dirty="0"/>
              <a:t>June 2019</a:t>
            </a:r>
          </a:p>
        </p:txBody>
      </p:sp>
    </p:spTree>
    <p:extLst>
      <p:ext uri="{BB962C8B-B14F-4D97-AF65-F5344CB8AC3E}">
        <p14:creationId xmlns:p14="http://schemas.microsoft.com/office/powerpoint/2010/main" val="26761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 few comments about Responsibility Centered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Became quite popular over last 15-20 years</a:t>
            </a:r>
          </a:p>
          <a:p>
            <a:r>
              <a:rPr lang="en-US" b="1" dirty="0">
                <a:solidFill>
                  <a:schemeClr val="bg1"/>
                </a:solidFill>
              </a:rPr>
              <a:t>Implemented in its purest form, it is unworkable</a:t>
            </a:r>
          </a:p>
          <a:p>
            <a:r>
              <a:rPr lang="en-US" b="1" dirty="0">
                <a:solidFill>
                  <a:schemeClr val="bg1"/>
                </a:solidFill>
              </a:rPr>
              <a:t>But useful to organize thinking about the budgetary processes in a university</a:t>
            </a:r>
          </a:p>
          <a:p>
            <a:pPr lvl="2"/>
            <a:r>
              <a:rPr lang="en-US" sz="2800" b="1" dirty="0">
                <a:solidFill>
                  <a:schemeClr val="bg1"/>
                </a:solidFill>
              </a:rPr>
              <a:t>REVENUE GENERATING UNITS – units that generate revenue, most often due to “production of SCHs” – i.e., teaching</a:t>
            </a:r>
          </a:p>
          <a:p>
            <a:pPr lvl="2"/>
            <a:r>
              <a:rPr lang="en-US" sz="2800" b="1" dirty="0">
                <a:solidFill>
                  <a:schemeClr val="bg1"/>
                </a:solidFill>
              </a:rPr>
              <a:t>SUPPORT UNITS – units that provide support to the Revenue Generating Units, but that do not generate their own revenue.</a:t>
            </a:r>
          </a:p>
          <a:p>
            <a:pPr lvl="4"/>
            <a:r>
              <a:rPr lang="en-US" sz="2800" b="1" dirty="0">
                <a:solidFill>
                  <a:schemeClr val="bg1"/>
                </a:solidFill>
              </a:rPr>
              <a:t>E.g. IT, Physical Plant, Student Affairs, Libraries, and of course the Offices of the President and the Provost!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8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71000">
              <a:srgbClr val="FBA7F7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Allocating the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an RCM system, Revenue Generating Units “earn” their budgets (some mix of tuition and legislative appropriation), usually through production of SCHs.  This computation is often more complicated than it sounds.</a:t>
            </a:r>
          </a:p>
          <a:p>
            <a:pPr lvl="2"/>
            <a:r>
              <a:rPr lang="en-US" sz="2800" b="1" dirty="0"/>
              <a:t>Usually earn different amounts for undergraduate and graduate SCHs.  Can vary by discipline and college.  </a:t>
            </a:r>
          </a:p>
          <a:p>
            <a:pPr lvl="2"/>
            <a:r>
              <a:rPr lang="en-US" sz="2800" b="1" dirty="0"/>
              <a:t>Often an incentive to retain and treat well undergraduate majors</a:t>
            </a:r>
          </a:p>
          <a:p>
            <a:r>
              <a:rPr lang="en-US" b="1" dirty="0"/>
              <a:t>Revenue Generating Units get “taxed” to provide revenue for support units to perform their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1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Advantages and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Units are incentivized to “earn” more money by generating more SCHs (along with other revenues)</a:t>
            </a:r>
          </a:p>
          <a:p>
            <a:r>
              <a:rPr lang="en-US" b="1" dirty="0"/>
              <a:t>Units are incentivized to control their costs, because they keep any excess revenue</a:t>
            </a:r>
          </a:p>
          <a:p>
            <a:r>
              <a:rPr lang="en-US" b="1" i="1" dirty="0"/>
              <a:t>BUT</a:t>
            </a:r>
          </a:p>
          <a:p>
            <a:r>
              <a:rPr lang="en-US" b="1" dirty="0"/>
              <a:t>System often fosters competition among units for a finite pool of SCHs</a:t>
            </a:r>
          </a:p>
          <a:p>
            <a:r>
              <a:rPr lang="en-US" b="1" dirty="0"/>
              <a:t>System can be complicated to understand</a:t>
            </a:r>
          </a:p>
          <a:p>
            <a:r>
              <a:rPr lang="en-US" b="1" dirty="0"/>
              <a:t>Quick swings in student behavior/SCH distribution can lead to financial instability</a:t>
            </a:r>
          </a:p>
          <a:p>
            <a:r>
              <a:rPr lang="en-US" b="1" dirty="0"/>
              <a:t>It can encourage perverse behaviors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0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if you do not run under RCM, and even if you do not control your department’s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Your dean and provost assess the “value” your department brings to the college and university.</a:t>
            </a:r>
          </a:p>
          <a:p>
            <a:r>
              <a:rPr lang="en-US" dirty="0"/>
              <a:t>Are you a net generator or consumer of cash?  At what levels and by what means?</a:t>
            </a:r>
          </a:p>
          <a:p>
            <a:pPr lvl="1"/>
            <a:r>
              <a:rPr lang="en-US" dirty="0"/>
              <a:t>Gen Ed</a:t>
            </a:r>
          </a:p>
          <a:p>
            <a:pPr lvl="1"/>
            <a:r>
              <a:rPr lang="en-US" dirty="0"/>
              <a:t>Upper division instruction, graduate education</a:t>
            </a:r>
          </a:p>
          <a:p>
            <a:pPr lvl="1"/>
            <a:r>
              <a:rPr lang="en-US" dirty="0"/>
              <a:t>Auxiliary enterprises such as Continuing &amp; Distance Education. If you are a net generator of cash, where does that excess cash go?</a:t>
            </a:r>
          </a:p>
          <a:p>
            <a:r>
              <a:rPr lang="en-US" dirty="0"/>
              <a:t>How do you compare with other college units?  If you are a net consumer of cash, how much at risk are you?</a:t>
            </a:r>
          </a:p>
          <a:p>
            <a:r>
              <a:rPr lang="en-US" dirty="0"/>
              <a:t>ALL OF THESE QUESTIONS ARE PURELY FINANCIAL AND NEED TO BE BALANCED BY ACADEMIC AND MISSION CONSIDERATIONS.</a:t>
            </a:r>
          </a:p>
        </p:txBody>
      </p:sp>
    </p:spTree>
    <p:extLst>
      <p:ext uri="{BB962C8B-B14F-4D97-AF65-F5344CB8AC3E}">
        <p14:creationId xmlns:p14="http://schemas.microsoft.com/office/powerpoint/2010/main" val="293003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bother with this exercise?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When you have conversations with the dean, they are colored by his perception of your department’s financial and mission-critical contributions in the context of the college.  If you understand the department’s situation, you are in a better position to have frank conversations with the dean and to understand some of his motivations and decisions.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712" y="27781"/>
            <a:ext cx="35718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3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can help you to understand where your unit lies in the complicated financial ecosystem of your university?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Your department fiscal officer</a:t>
            </a:r>
          </a:p>
          <a:p>
            <a:r>
              <a:rPr lang="en-US" sz="4000" dirty="0"/>
              <a:t>Your college fiscal officer</a:t>
            </a:r>
          </a:p>
          <a:p>
            <a:r>
              <a:rPr lang="en-US" sz="4000" dirty="0"/>
              <a:t>Your Institutional Research office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0" y="1457324"/>
            <a:ext cx="3905250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4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RCM: what do you (and others) think your unit is worth?</vt:lpstr>
      <vt:lpstr>A few comments about Responsibility Centered Management</vt:lpstr>
      <vt:lpstr>Allocating the Budget</vt:lpstr>
      <vt:lpstr>Advantages and Disadvantages</vt:lpstr>
      <vt:lpstr>Even if you do not run under RCM, and even if you do not control your department’s budget</vt:lpstr>
      <vt:lpstr>Why bother with this exercise?</vt:lpstr>
      <vt:lpstr>Who can help you to understand where your unit lies in the complicated financial ecosystem of your university?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RCM: what do you (and others) think your unit is worth?</dc:title>
  <dc:creator>Glover,Joseph</dc:creator>
  <cp:lastModifiedBy>Anne Blankenship</cp:lastModifiedBy>
  <cp:revision>6</cp:revision>
  <dcterms:created xsi:type="dcterms:W3CDTF">2019-06-01T15:46:08Z</dcterms:created>
  <dcterms:modified xsi:type="dcterms:W3CDTF">2019-06-01T20:50:54Z</dcterms:modified>
</cp:coreProperties>
</file>